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2" r:id="rId9"/>
    <p:sldId id="264" r:id="rId10"/>
    <p:sldId id="266" r:id="rId11"/>
    <p:sldId id="267" r:id="rId12"/>
    <p:sldId id="265" r:id="rId13"/>
  </p:sldIdLst>
  <p:sldSz cx="12192000" cy="6858000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65" d="100"/>
          <a:sy n="65" d="100"/>
        </p:scale>
        <p:origin x="10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CDCC5-7529-48D6-955C-E0C9E4F29B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4800" dirty="0"/>
              <a:t>‘Law’ ‘Order’ ‘Justice’ ‘Crime’: Disrupting key concepts through the study of colonial history</a:t>
            </a:r>
            <a:br>
              <a:rPr lang="en-GB" sz="4800" dirty="0"/>
            </a:br>
            <a:endParaRPr lang="en-GB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AE598-9CD5-42A0-A05E-087C4E54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971124" y="2883047"/>
            <a:ext cx="9755187" cy="1006548"/>
          </a:xfrm>
        </p:spPr>
        <p:txBody>
          <a:bodyPr/>
          <a:lstStyle/>
          <a:p>
            <a:r>
              <a:rPr lang="en-GB" dirty="0"/>
              <a:t>J M Moore</a:t>
            </a:r>
            <a:br>
              <a:rPr lang="en-GB" dirty="0"/>
            </a:br>
            <a:r>
              <a:rPr lang="en-GB" dirty="0"/>
              <a:t>@</a:t>
            </a:r>
            <a:r>
              <a:rPr lang="en-GB" dirty="0" err="1"/>
              <a:t>Moore_J_M</a:t>
            </a:r>
            <a:br>
              <a:rPr lang="en-GB" dirty="0"/>
            </a:br>
            <a:r>
              <a:rPr lang="en-GB" dirty="0"/>
              <a:t>j.m.moore@Herts.ac.uk</a:t>
            </a:r>
          </a:p>
        </p:txBody>
      </p:sp>
    </p:spTree>
    <p:extLst>
      <p:ext uri="{BB962C8B-B14F-4D97-AF65-F5344CB8AC3E}">
        <p14:creationId xmlns:p14="http://schemas.microsoft.com/office/powerpoint/2010/main" val="1101123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2D815-1019-4B5A-81CD-A6533508F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Module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3DEBD-E942-43BD-AEA7-2185CF7911C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</a:rPr>
              <a:t>CRU608: Crime, Punishment and Justice in the British Empire</a:t>
            </a:r>
          </a:p>
          <a:p>
            <a:r>
              <a:rPr lang="en-GB" dirty="0">
                <a:latin typeface="Calibri" panose="020F0502020204030204" pitchFamily="34" charset="0"/>
              </a:rPr>
              <a:t>Delivered at Newman University, Birmingham</a:t>
            </a:r>
          </a:p>
          <a:p>
            <a:r>
              <a:rPr lang="en-GB" dirty="0">
                <a:latin typeface="Calibri" panose="020F0502020204030204" pitchFamily="34" charset="0"/>
              </a:rPr>
              <a:t>Drew on my research </a:t>
            </a:r>
          </a:p>
          <a:p>
            <a:r>
              <a:rPr lang="en-GB" dirty="0">
                <a:latin typeface="Calibri" panose="020F0502020204030204" pitchFamily="34" charset="0"/>
              </a:rPr>
              <a:t>Final year (level 6) 20 Credit Module on the BA Criminology Programme</a:t>
            </a:r>
          </a:p>
          <a:p>
            <a:r>
              <a:rPr lang="en-GB" dirty="0">
                <a:latin typeface="Calibri" panose="020F0502020204030204" pitchFamily="34" charset="0"/>
              </a:rPr>
              <a:t>Semester One (12 Weeks)</a:t>
            </a:r>
          </a:p>
          <a:p>
            <a:r>
              <a:rPr lang="en-GB" dirty="0">
                <a:latin typeface="Calibri" panose="020F0502020204030204" pitchFamily="34" charset="0"/>
              </a:rPr>
              <a:t>Weekly 3 Hour Workshop</a:t>
            </a:r>
          </a:p>
        </p:txBody>
      </p:sp>
    </p:spTree>
    <p:extLst>
      <p:ext uri="{BB962C8B-B14F-4D97-AF65-F5344CB8AC3E}">
        <p14:creationId xmlns:p14="http://schemas.microsoft.com/office/powerpoint/2010/main" val="3269545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E654F-E71D-4B0F-8AF8-F99A4BE76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1C600-9F5D-43A3-BAAA-31AC0B1BA5F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</a:rPr>
              <a:t>Option Module</a:t>
            </a:r>
          </a:p>
          <a:p>
            <a:r>
              <a:rPr lang="en-GB" dirty="0">
                <a:latin typeface="Calibri" panose="020F0502020204030204" pitchFamily="34" charset="0"/>
              </a:rPr>
              <a:t>chosen by thirteen Students (From cohort of 27)</a:t>
            </a:r>
          </a:p>
          <a:p>
            <a:r>
              <a:rPr lang="en-GB" dirty="0">
                <a:latin typeface="Calibri" panose="020F0502020204030204" pitchFamily="34" charset="0"/>
              </a:rPr>
              <a:t>Working Class Commuter Students</a:t>
            </a:r>
          </a:p>
          <a:p>
            <a:r>
              <a:rPr lang="en-GB" dirty="0">
                <a:latin typeface="Calibri" panose="020F0502020204030204" pitchFamily="34" charset="0"/>
              </a:rPr>
              <a:t>Majority Non-White</a:t>
            </a:r>
          </a:p>
          <a:p>
            <a:r>
              <a:rPr lang="en-GB" dirty="0">
                <a:latin typeface="Calibri" panose="020F0502020204030204" pitchFamily="34" charset="0"/>
              </a:rPr>
              <a:t>All (bar one) first in their family to go to university</a:t>
            </a:r>
          </a:p>
        </p:txBody>
      </p:sp>
    </p:spTree>
    <p:extLst>
      <p:ext uri="{BB962C8B-B14F-4D97-AF65-F5344CB8AC3E}">
        <p14:creationId xmlns:p14="http://schemas.microsoft.com/office/powerpoint/2010/main" val="1195979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07AAA-8DD9-4658-90EF-4CF3CC774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CEAC1-DE36-4389-A953-D569141BF17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661073" cy="331118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</a:rPr>
              <a:t>Use history of the British empire to critique key criminological concepts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</a:rPr>
              <a:t>Explore the Impact of Racism and “Race” on criminal justice thinking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</a:rPr>
              <a:t>Highlight the significance of the State and how criminal law is deployed as a governance strategy (With particular relevance on ‘Emergencies’ &amp; exceptionalism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</a:rPr>
              <a:t>Provide a relevant curriculum for all students</a:t>
            </a:r>
          </a:p>
        </p:txBody>
      </p:sp>
    </p:spTree>
    <p:extLst>
      <p:ext uri="{BB962C8B-B14F-4D97-AF65-F5344CB8AC3E}">
        <p14:creationId xmlns:p14="http://schemas.microsoft.com/office/powerpoint/2010/main" val="760828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lated image">
            <a:extLst>
              <a:ext uri="{FF2B5EF4-FFF2-40B4-BE49-F238E27FC236}">
                <a16:creationId xmlns:a16="http://schemas.microsoft.com/office/drawing/2014/main" id="{A9850636-0E47-4416-9F1A-30CD1DDBC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953" y="110259"/>
            <a:ext cx="6342513" cy="634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98DAF0-8FB0-4BE4-BFD4-CC9AD1F66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Pedagogy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521EF-4069-47F5-80EE-6162D794D98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</a:rPr>
              <a:t>Critical Pedagogy – Centring of Student experience</a:t>
            </a:r>
          </a:p>
          <a:p>
            <a:r>
              <a:rPr lang="en-GB" dirty="0">
                <a:latin typeface="Calibri" panose="020F0502020204030204" pitchFamily="34" charset="0"/>
              </a:rPr>
              <a:t>Learning Together – No Lectures/PowerPoints</a:t>
            </a:r>
          </a:p>
          <a:p>
            <a:pPr lvl="1"/>
            <a:r>
              <a:rPr lang="en-GB" dirty="0">
                <a:latin typeface="Calibri" panose="020F0502020204030204" pitchFamily="34" charset="0"/>
              </a:rPr>
              <a:t>Set Readings</a:t>
            </a:r>
          </a:p>
          <a:p>
            <a:pPr lvl="1"/>
            <a:r>
              <a:rPr lang="en-GB" dirty="0">
                <a:latin typeface="Calibri" panose="020F0502020204030204" pitchFamily="34" charset="0"/>
              </a:rPr>
              <a:t>Discussions</a:t>
            </a:r>
          </a:p>
          <a:p>
            <a:pPr lvl="1"/>
            <a:r>
              <a:rPr lang="en-GB" dirty="0">
                <a:latin typeface="Calibri" panose="020F0502020204030204" pitchFamily="34" charset="0"/>
              </a:rPr>
              <a:t>Valuing experience</a:t>
            </a:r>
          </a:p>
          <a:p>
            <a:r>
              <a:rPr lang="en-GB" dirty="0">
                <a:latin typeface="Calibri" panose="020F0502020204030204" pitchFamily="34" charset="0"/>
              </a:rPr>
              <a:t>Visit to Liverpool</a:t>
            </a:r>
          </a:p>
        </p:txBody>
      </p:sp>
      <p:pic>
        <p:nvPicPr>
          <p:cNvPr id="1026" name="Picture 2" descr="Image result for Why I am no longer talking to white people">
            <a:extLst>
              <a:ext uri="{FF2B5EF4-FFF2-40B4-BE49-F238E27FC236}">
                <a16:creationId xmlns:a16="http://schemas.microsoft.com/office/drawing/2014/main" id="{7857AD20-C0AC-4DD1-95AB-32A2B0575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7484"/>
            <a:ext cx="44815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akala natives">
            <a:extLst>
              <a:ext uri="{FF2B5EF4-FFF2-40B4-BE49-F238E27FC236}">
                <a16:creationId xmlns:a16="http://schemas.microsoft.com/office/drawing/2014/main" id="{8DC00074-9BE5-40BA-83ED-39F86561C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13" y="-73741"/>
            <a:ext cx="3986444" cy="669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inglorious empire">
            <a:extLst>
              <a:ext uri="{FF2B5EF4-FFF2-40B4-BE49-F238E27FC236}">
                <a16:creationId xmlns:a16="http://schemas.microsoft.com/office/drawing/2014/main" id="{F767B9C5-580B-4222-A60F-6C2EA968B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42" y="-127121"/>
            <a:ext cx="4567352" cy="685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43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4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8DAF0-8FB0-4BE4-BFD4-CC9AD1F66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Pedagogy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521EF-4069-47F5-80EE-6162D794D98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</a:rPr>
              <a:t>Critical Pedagogy – Centring of Student experience</a:t>
            </a:r>
          </a:p>
          <a:p>
            <a:r>
              <a:rPr lang="en-GB" dirty="0">
                <a:latin typeface="Calibri" panose="020F0502020204030204" pitchFamily="34" charset="0"/>
              </a:rPr>
              <a:t>Learning Together – No Lectures/PowerPoints</a:t>
            </a:r>
          </a:p>
          <a:p>
            <a:pPr lvl="1"/>
            <a:r>
              <a:rPr lang="en-GB" dirty="0">
                <a:latin typeface="Calibri" panose="020F0502020204030204" pitchFamily="34" charset="0"/>
              </a:rPr>
              <a:t>Set Readings</a:t>
            </a:r>
          </a:p>
          <a:p>
            <a:pPr lvl="1"/>
            <a:r>
              <a:rPr lang="en-GB" dirty="0">
                <a:latin typeface="Calibri" panose="020F0502020204030204" pitchFamily="34" charset="0"/>
              </a:rPr>
              <a:t>Discussions</a:t>
            </a:r>
          </a:p>
          <a:p>
            <a:pPr lvl="1"/>
            <a:r>
              <a:rPr lang="en-GB" dirty="0">
                <a:latin typeface="Calibri" panose="020F0502020204030204" pitchFamily="34" charset="0"/>
              </a:rPr>
              <a:t>Valuing experience</a:t>
            </a:r>
          </a:p>
          <a:p>
            <a:r>
              <a:rPr lang="en-GB" dirty="0">
                <a:latin typeface="Calibri" panose="020F0502020204030204" pitchFamily="34" charset="0"/>
              </a:rPr>
              <a:t>Visit to Liverpool</a:t>
            </a:r>
          </a:p>
        </p:txBody>
      </p:sp>
    </p:spTree>
    <p:extLst>
      <p:ext uri="{BB962C8B-B14F-4D97-AF65-F5344CB8AC3E}">
        <p14:creationId xmlns:p14="http://schemas.microsoft.com/office/powerpoint/2010/main" val="163927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4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9816D-C90F-4E04-BEED-B69275918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7A80E-C9B5-46A6-AF86-1A02E0B152C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4731327" cy="3311189"/>
          </a:xfrm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</a:rPr>
              <a:t>Concepts</a:t>
            </a:r>
          </a:p>
          <a:p>
            <a:pPr lvl="1"/>
            <a:r>
              <a:rPr lang="en-GB" dirty="0">
                <a:latin typeface="Calibri" panose="020F0502020204030204" pitchFamily="34" charset="0"/>
              </a:rPr>
              <a:t>Crime</a:t>
            </a:r>
          </a:p>
          <a:p>
            <a:pPr lvl="1"/>
            <a:r>
              <a:rPr lang="en-GB" dirty="0">
                <a:latin typeface="Calibri" panose="020F0502020204030204" pitchFamily="34" charset="0"/>
              </a:rPr>
              <a:t>‘Race’</a:t>
            </a:r>
          </a:p>
          <a:p>
            <a:r>
              <a:rPr lang="en-GB" dirty="0">
                <a:latin typeface="Calibri" panose="020F0502020204030204" pitchFamily="34" charset="0"/>
              </a:rPr>
              <a:t>Visit to Slavery Museum (Liverpool) </a:t>
            </a:r>
          </a:p>
          <a:p>
            <a:r>
              <a:rPr lang="en-GB" dirty="0">
                <a:latin typeface="Calibri" panose="020F0502020204030204" pitchFamily="34" charset="0"/>
              </a:rPr>
              <a:t>Individual Tutorials x 2</a:t>
            </a:r>
          </a:p>
          <a:p>
            <a:r>
              <a:rPr lang="en-GB" dirty="0">
                <a:latin typeface="Calibri" panose="020F0502020204030204" pitchFamily="34" charset="0"/>
              </a:rPr>
              <a:t>Presentations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7162B1E-F3D6-40E1-8893-7FA4F36C2103}"/>
              </a:ext>
            </a:extLst>
          </p:cNvPr>
          <p:cNvSpPr txBox="1">
            <a:spLocks/>
          </p:cNvSpPr>
          <p:nvPr/>
        </p:nvSpPr>
        <p:spPr>
          <a:xfrm>
            <a:off x="5708073" y="2049536"/>
            <a:ext cx="5374609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Calibri" panose="020F0502020204030204" pitchFamily="34" charset="0"/>
              </a:rPr>
              <a:t>Case Studies</a:t>
            </a:r>
          </a:p>
          <a:p>
            <a:pPr lvl="1"/>
            <a:r>
              <a:rPr lang="en-GB" dirty="0">
                <a:latin typeface="Calibri" panose="020F0502020204030204" pitchFamily="34" charset="0"/>
              </a:rPr>
              <a:t>Not a crime: the Atlantic Slave Trade</a:t>
            </a:r>
          </a:p>
          <a:p>
            <a:pPr lvl="1"/>
            <a:r>
              <a:rPr lang="en-GB" dirty="0">
                <a:latin typeface="Calibri" panose="020F0502020204030204" pitchFamily="34" charset="0"/>
              </a:rPr>
              <a:t>Robbery with Violence: The Mugging of India </a:t>
            </a:r>
          </a:p>
          <a:p>
            <a:pPr lvl="1"/>
            <a:r>
              <a:rPr lang="en-GB" dirty="0">
                <a:latin typeface="Calibri" panose="020F0502020204030204" pitchFamily="34" charset="0"/>
              </a:rPr>
              <a:t>Genocide: Australian Settler Colonialism</a:t>
            </a:r>
          </a:p>
          <a:p>
            <a:pPr lvl="1"/>
            <a:r>
              <a:rPr lang="en-GB" dirty="0">
                <a:latin typeface="Calibri" panose="020F0502020204030204" pitchFamily="34" charset="0"/>
              </a:rPr>
              <a:t>(Dis)Order &amp; (IN)Justice I – </a:t>
            </a:r>
            <a:r>
              <a:rPr lang="en-GB" dirty="0" err="1">
                <a:latin typeface="Calibri" panose="020F0502020204030204" pitchFamily="34" charset="0"/>
              </a:rPr>
              <a:t>Morant</a:t>
            </a:r>
            <a:r>
              <a:rPr lang="en-GB" dirty="0">
                <a:latin typeface="Calibri" panose="020F0502020204030204" pitchFamily="34" charset="0"/>
              </a:rPr>
              <a:t> Bay</a:t>
            </a:r>
          </a:p>
          <a:p>
            <a:pPr lvl="1"/>
            <a:r>
              <a:rPr lang="en-GB" dirty="0">
                <a:latin typeface="Calibri" panose="020F0502020204030204" pitchFamily="34" charset="0"/>
              </a:rPr>
              <a:t>(Dis)Order &amp; (IN)Justice </a:t>
            </a:r>
            <a:r>
              <a:rPr lang="en-GB" dirty="0" err="1">
                <a:latin typeface="Calibri" panose="020F0502020204030204" pitchFamily="34" charset="0"/>
              </a:rPr>
              <a:t>iI</a:t>
            </a:r>
            <a:r>
              <a:rPr lang="en-GB" dirty="0">
                <a:latin typeface="Calibri" panose="020F0502020204030204" pitchFamily="34" charset="0"/>
              </a:rPr>
              <a:t> – Kenya</a:t>
            </a:r>
          </a:p>
        </p:txBody>
      </p:sp>
    </p:spTree>
    <p:extLst>
      <p:ext uri="{BB962C8B-B14F-4D97-AF65-F5344CB8AC3E}">
        <p14:creationId xmlns:p14="http://schemas.microsoft.com/office/powerpoint/2010/main" val="210756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41AF9-EB40-42A7-9A1C-141284E9A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A63E2-5574-41E1-8C45-8375FA5C65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783184"/>
            <a:ext cx="10394707" cy="4108804"/>
          </a:xfrm>
        </p:spPr>
        <p:txBody>
          <a:bodyPr>
            <a:normAutofit/>
          </a:bodyPr>
          <a:lstStyle/>
          <a:p>
            <a:r>
              <a:rPr lang="en-GB" dirty="0">
                <a:latin typeface="Calibri" panose="020F0502020204030204" pitchFamily="34" charset="0"/>
              </a:rPr>
              <a:t>Essay (3,000 words)</a:t>
            </a:r>
          </a:p>
          <a:p>
            <a:r>
              <a:rPr lang="en-GB" dirty="0">
                <a:latin typeface="Calibri" panose="020F0502020204030204" pitchFamily="34" charset="0"/>
              </a:rPr>
              <a:t>Presentation (10 Minutes)</a:t>
            </a:r>
          </a:p>
          <a:p>
            <a:pPr marL="457200" lvl="1" indent="0">
              <a:buNone/>
            </a:pPr>
            <a:r>
              <a:rPr lang="en-GB" dirty="0">
                <a:latin typeface="Calibri" panose="020F0502020204030204" pitchFamily="34" charset="0"/>
              </a:rPr>
              <a:t>Both on same question</a:t>
            </a:r>
          </a:p>
          <a:p>
            <a:r>
              <a:rPr lang="en-GB" dirty="0">
                <a:latin typeface="Calibri" panose="020F0502020204030204" pitchFamily="34" charset="0"/>
              </a:rPr>
              <a:t>Essay/Presentation Questions:</a:t>
            </a:r>
          </a:p>
          <a:p>
            <a:pPr lvl="1"/>
            <a:r>
              <a:rPr lang="en-GB" sz="2400" dirty="0">
                <a:latin typeface="Calibri" panose="020F0502020204030204" pitchFamily="34" charset="0"/>
              </a:rPr>
              <a:t>Critically evaluate the role of ‘race’ in the criminal justice system of a British colony</a:t>
            </a:r>
          </a:p>
          <a:p>
            <a:pPr lvl="1"/>
            <a:r>
              <a:rPr lang="en-GB" sz="2400" dirty="0">
                <a:latin typeface="Calibri" panose="020F0502020204030204" pitchFamily="34" charset="0"/>
              </a:rPr>
              <a:t>Critically evaluate the concept of ‘crime’ in the context of the history of the British empire.</a:t>
            </a:r>
          </a:p>
          <a:p>
            <a:pPr marL="457200" lvl="1" indent="0">
              <a:buNone/>
            </a:pPr>
            <a:endParaRPr lang="en-GB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342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90F87-F94F-42BF-B14F-5E4E5808E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Students Experiences 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00E69-0C37-49BD-B627-040EB59E96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646042"/>
            <a:ext cx="10394707" cy="4120582"/>
          </a:xfrm>
        </p:spPr>
        <p:txBody>
          <a:bodyPr>
            <a:normAutofit lnSpcReduction="10000"/>
          </a:bodyPr>
          <a:lstStyle/>
          <a:p>
            <a:r>
              <a:rPr lang="en-GB" dirty="0">
                <a:latin typeface="Calibri" panose="020F0502020204030204" pitchFamily="34" charset="0"/>
              </a:rPr>
              <a:t>We had to define crime</a:t>
            </a:r>
          </a:p>
          <a:p>
            <a:r>
              <a:rPr lang="en-GB" dirty="0">
                <a:latin typeface="Calibri" panose="020F0502020204030204" pitchFamily="34" charset="0"/>
              </a:rPr>
              <a:t>I didn’t appreciate the extent of the British Empire</a:t>
            </a:r>
          </a:p>
          <a:p>
            <a:r>
              <a:rPr lang="en-GB" dirty="0">
                <a:latin typeface="Calibri" panose="020F0502020204030204" pitchFamily="34" charset="0"/>
              </a:rPr>
              <a:t>At school you get taught about what happened in Germany, but they never tell you about our empire</a:t>
            </a:r>
          </a:p>
          <a:p>
            <a:r>
              <a:rPr lang="en-GB" dirty="0">
                <a:latin typeface="Calibri" panose="020F0502020204030204" pitchFamily="34" charset="0"/>
              </a:rPr>
              <a:t>History at school never went this far back</a:t>
            </a:r>
          </a:p>
          <a:p>
            <a:r>
              <a:rPr lang="en-GB" dirty="0">
                <a:latin typeface="Calibri" panose="020F0502020204030204" pitchFamily="34" charset="0"/>
              </a:rPr>
              <a:t>It was good to get more of an understanding, what happened, why it wasn’t criminalised, and why we still, even now, don’t take responsibility.</a:t>
            </a:r>
          </a:p>
          <a:p>
            <a:r>
              <a:rPr lang="en-GB" dirty="0">
                <a:latin typeface="Calibri" panose="020F0502020204030204" pitchFamily="34" charset="0"/>
              </a:rPr>
              <a:t>It made me think differently about crime and human rights</a:t>
            </a:r>
          </a:p>
          <a:p>
            <a:r>
              <a:rPr lang="en-GB" dirty="0">
                <a:latin typeface="Calibri" panose="020F0502020204030204" pitchFamily="34" charset="0"/>
              </a:rPr>
              <a:t>Criminology theories can’t explain the British empire</a:t>
            </a:r>
          </a:p>
        </p:txBody>
      </p:sp>
    </p:spTree>
    <p:extLst>
      <p:ext uri="{BB962C8B-B14F-4D97-AF65-F5344CB8AC3E}">
        <p14:creationId xmlns:p14="http://schemas.microsoft.com/office/powerpoint/2010/main" val="3654042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90F87-F94F-42BF-B14F-5E4E5808E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Students Experiences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00E69-0C37-49BD-B627-040EB59E966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latin typeface="Calibri" panose="020F0502020204030204" pitchFamily="34" charset="0"/>
              </a:rPr>
              <a:t>It made me think - why are there no criminological theories from colonised countries?</a:t>
            </a:r>
          </a:p>
          <a:p>
            <a:r>
              <a:rPr lang="en-GB" dirty="0">
                <a:latin typeface="Calibri" panose="020F0502020204030204" pitchFamily="34" charset="0"/>
              </a:rPr>
              <a:t>Talking to other members of the class, we were just so oblivious of our own history</a:t>
            </a:r>
          </a:p>
          <a:p>
            <a:r>
              <a:rPr lang="en-GB" dirty="0">
                <a:latin typeface="Calibri" panose="020F0502020204030204" pitchFamily="34" charset="0"/>
              </a:rPr>
              <a:t>My family comes from Pakistan, but I never understood its history. Now I understand the rivalry between India and Pakistan</a:t>
            </a:r>
          </a:p>
          <a:p>
            <a:r>
              <a:rPr lang="en-GB" dirty="0">
                <a:latin typeface="Calibri" panose="020F0502020204030204" pitchFamily="34" charset="0"/>
              </a:rPr>
              <a:t>I gave my Grandma the chapter on the looting of India. She didn’t believe me – so I gave her the chapter and said ‘read this – it did happen’.</a:t>
            </a:r>
          </a:p>
          <a:p>
            <a:endParaRPr lang="en-GB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413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90F87-F94F-42BF-B14F-5E4E5808E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Students Experiences Iii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00E69-0C37-49BD-B627-040EB59E96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837765"/>
            <a:ext cx="10820399" cy="3766621"/>
          </a:xfrm>
        </p:spPr>
        <p:txBody>
          <a:bodyPr>
            <a:normAutofit/>
          </a:bodyPr>
          <a:lstStyle/>
          <a:p>
            <a:r>
              <a:rPr lang="en-GB" dirty="0">
                <a:latin typeface="Calibri" panose="020F0502020204030204" pitchFamily="34" charset="0"/>
              </a:rPr>
              <a:t>Looking through books is boring, I prefer PowerPoints</a:t>
            </a:r>
          </a:p>
          <a:p>
            <a:r>
              <a:rPr lang="en-GB" dirty="0">
                <a:latin typeface="Calibri" panose="020F0502020204030204" pitchFamily="34" charset="0"/>
              </a:rPr>
              <a:t>I prefer being taught</a:t>
            </a:r>
          </a:p>
          <a:p>
            <a:r>
              <a:rPr lang="en-GB" dirty="0">
                <a:latin typeface="Calibri" panose="020F0502020204030204" pitchFamily="34" charset="0"/>
              </a:rPr>
              <a:t>The essay was really hard, we really had to work</a:t>
            </a:r>
          </a:p>
          <a:p>
            <a:r>
              <a:rPr lang="en-GB" dirty="0">
                <a:latin typeface="Calibri" panose="020F0502020204030204" pitchFamily="34" charset="0"/>
              </a:rPr>
              <a:t>It wasn’t any use in other modules – their subjects were totally different</a:t>
            </a:r>
          </a:p>
          <a:p>
            <a:r>
              <a:rPr lang="en-GB" dirty="0">
                <a:latin typeface="Calibri" panose="020F0502020204030204" pitchFamily="34" charset="0"/>
              </a:rPr>
              <a:t>It helped me understanding myself, the privilege and power it gives me</a:t>
            </a:r>
          </a:p>
          <a:p>
            <a:r>
              <a:rPr lang="en-GB" dirty="0">
                <a:latin typeface="Calibri" panose="020F0502020204030204" pitchFamily="34" charset="0"/>
              </a:rPr>
              <a:t>I see my brother getting stopped and searched different now</a:t>
            </a:r>
          </a:p>
        </p:txBody>
      </p:sp>
    </p:spTree>
    <p:extLst>
      <p:ext uri="{BB962C8B-B14F-4D97-AF65-F5344CB8AC3E}">
        <p14:creationId xmlns:p14="http://schemas.microsoft.com/office/powerpoint/2010/main" val="968470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07AAA-8DD9-4658-90EF-4CF3CC774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Evaluation (Briefly)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CEAC1-DE36-4389-A953-D569141BF17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4968" y="2063396"/>
            <a:ext cx="11312013" cy="3311189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</a:rPr>
              <a:t>The history of the British empire is a good tool For critiquing key criminological concepts.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</a:rPr>
              <a:t>Students’ understanding of Racism Became much more focused on the structural.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</a:rPr>
              <a:t>The exceptionalism of ‘emergencies’ was an effective way of highlighting state power and the limitations of liberal concepts of justice.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</a:rPr>
              <a:t>all students found the curriculum relevant and reported that it helped them (in different ways and to different extents) understand themselves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</a:rPr>
              <a:t>Would it be better to dismantle this module and insert elements throughout the programme’s curriculum?</a:t>
            </a:r>
          </a:p>
        </p:txBody>
      </p:sp>
    </p:spTree>
    <p:extLst>
      <p:ext uri="{BB962C8B-B14F-4D97-AF65-F5344CB8AC3E}">
        <p14:creationId xmlns:p14="http://schemas.microsoft.com/office/powerpoint/2010/main" val="35231614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365</TotalTime>
  <Words>670</Words>
  <Application>Microsoft Office PowerPoint</Application>
  <PresentationFormat>Widescreen</PresentationFormat>
  <Paragraphs>80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Impact</vt:lpstr>
      <vt:lpstr>Main Event</vt:lpstr>
      <vt:lpstr>‘Law’ ‘Order’ ‘Justice’ ‘Crime’: Disrupting key concepts through the study of colonial history </vt:lpstr>
      <vt:lpstr>The Module</vt:lpstr>
      <vt:lpstr>The Students</vt:lpstr>
      <vt:lpstr>Why?</vt:lpstr>
      <vt:lpstr>Pedagogy</vt:lpstr>
      <vt:lpstr>Pedagogy</vt:lpstr>
      <vt:lpstr>Curriculum</vt:lpstr>
      <vt:lpstr>Assessment</vt:lpstr>
      <vt:lpstr>Students Experiences I</vt:lpstr>
      <vt:lpstr>Students Experiences Ii</vt:lpstr>
      <vt:lpstr>Students Experiences Iii</vt:lpstr>
      <vt:lpstr>Evaluation (Briefly)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Moore</dc:creator>
  <cp:lastModifiedBy>John Moore</cp:lastModifiedBy>
  <cp:revision>14</cp:revision>
  <cp:lastPrinted>2019-09-12T16:04:04Z</cp:lastPrinted>
  <dcterms:created xsi:type="dcterms:W3CDTF">2019-09-12T10:17:27Z</dcterms:created>
  <dcterms:modified xsi:type="dcterms:W3CDTF">2019-09-12T16:22:45Z</dcterms:modified>
</cp:coreProperties>
</file>